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8"/>
  </p:notesMasterIdLst>
  <p:handoutMasterIdLst>
    <p:handoutMasterId r:id="rId69"/>
  </p:handoutMasterIdLst>
  <p:sldIdLst>
    <p:sldId id="256" r:id="rId2"/>
    <p:sldId id="423" r:id="rId3"/>
    <p:sldId id="533" r:id="rId4"/>
    <p:sldId id="430" r:id="rId5"/>
    <p:sldId id="446" r:id="rId6"/>
    <p:sldId id="447" r:id="rId7"/>
    <p:sldId id="448" r:id="rId8"/>
    <p:sldId id="451" r:id="rId9"/>
    <p:sldId id="452" r:id="rId10"/>
    <p:sldId id="449" r:id="rId11"/>
    <p:sldId id="450" r:id="rId12"/>
    <p:sldId id="374" r:id="rId13"/>
    <p:sldId id="453" r:id="rId14"/>
    <p:sldId id="454" r:id="rId15"/>
    <p:sldId id="455" r:id="rId16"/>
    <p:sldId id="456" r:id="rId17"/>
    <p:sldId id="457" r:id="rId18"/>
    <p:sldId id="458" r:id="rId19"/>
    <p:sldId id="514" r:id="rId20"/>
    <p:sldId id="420" r:id="rId21"/>
    <p:sldId id="459" r:id="rId22"/>
    <p:sldId id="460" r:id="rId23"/>
    <p:sldId id="461" r:id="rId24"/>
    <p:sldId id="462" r:id="rId25"/>
    <p:sldId id="543" r:id="rId26"/>
    <p:sldId id="463" r:id="rId27"/>
    <p:sldId id="465" r:id="rId28"/>
    <p:sldId id="466" r:id="rId29"/>
    <p:sldId id="472" r:id="rId30"/>
    <p:sldId id="523" r:id="rId31"/>
    <p:sldId id="503" r:id="rId32"/>
    <p:sldId id="504" r:id="rId33"/>
    <p:sldId id="469" r:id="rId34"/>
    <p:sldId id="467" r:id="rId35"/>
    <p:sldId id="468" r:id="rId36"/>
    <p:sldId id="470" r:id="rId37"/>
    <p:sldId id="422" r:id="rId38"/>
    <p:sldId id="524" r:id="rId39"/>
    <p:sldId id="522" r:id="rId40"/>
    <p:sldId id="512" r:id="rId41"/>
    <p:sldId id="474" r:id="rId42"/>
    <p:sldId id="506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95" r:id="rId62"/>
    <p:sldId id="526" r:id="rId63"/>
    <p:sldId id="497" r:id="rId64"/>
    <p:sldId id="499" r:id="rId65"/>
    <p:sldId id="500" r:id="rId66"/>
    <p:sldId id="527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77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3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= low-level</a:t>
            </a:r>
            <a:r>
              <a:rPr lang="en-US" baseline="0" dirty="0"/>
              <a:t> </a:t>
            </a:r>
            <a:r>
              <a:rPr lang="en-US" baseline="0" dirty="0" err="1"/>
              <a:t>LinAlg</a:t>
            </a:r>
            <a:r>
              <a:rPr lang="en-US" baseline="0" dirty="0"/>
              <a:t> storage and manipulation</a:t>
            </a:r>
          </a:p>
          <a:p>
            <a:r>
              <a:rPr lang="en-US" baseline="0" dirty="0" err="1"/>
              <a:t>SciPy</a:t>
            </a:r>
            <a:r>
              <a:rPr lang="en-US" baseline="0" dirty="0"/>
              <a:t> = scientific computing &amp; stats algorithms built on top of </a:t>
            </a:r>
            <a:r>
              <a:rPr lang="en-US" baseline="0" dirty="0" err="1"/>
              <a:t>NumPy</a:t>
            </a:r>
            <a:endParaRPr lang="en-US" baseline="0" dirty="0"/>
          </a:p>
          <a:p>
            <a:r>
              <a:rPr lang="en-US" baseline="0" dirty="0"/>
              <a:t>Pandas = friendlier version of </a:t>
            </a:r>
            <a:r>
              <a:rPr lang="en-US" baseline="0" dirty="0" err="1"/>
              <a:t>NumPy</a:t>
            </a:r>
            <a:r>
              <a:rPr lang="en-US" baseline="0" dirty="0"/>
              <a:t> backed by raw </a:t>
            </a:r>
            <a:r>
              <a:rPr lang="en-US" baseline="0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2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2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35E08-0426-4D0A-9EAC-56F0F108DA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6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39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823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#4 – 09/10/2020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249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~1 has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1 will be out shortly</a:t>
            </a:r>
            <a:r>
              <a:rPr lang="en-US" b="0" dirty="0"/>
              <a:t>.  </a:t>
            </a:r>
            <a:r>
              <a:rPr lang="en-US" dirty="0"/>
              <a:t>(Worth 10% of grade, as are each of the four projects.)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 will be on course website @ cmsc320.github.io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Second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“https://cmsc320.github.io”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9444" cy="1371600"/>
          </a:xfrm>
        </p:spPr>
        <p:txBody>
          <a:bodyPr>
            <a:normAutofit/>
          </a:bodyPr>
          <a:lstStyle/>
          <a:p>
            <a:r>
              <a:rPr lang="en-US" dirty="0"/>
              <a:t>Today’s Lecture (Continuation of </a:t>
            </a:r>
            <a:r>
              <a:rPr lang="en-US" dirty="0" err="1"/>
              <a:t>Lec</a:t>
            </a:r>
            <a:r>
              <a:rPr lang="en-US" dirty="0"/>
              <a:t> #3)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NumPy,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Next Few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/>
              <a:t>Series, Tables (also called </a:t>
            </a:r>
            <a:r>
              <a:rPr lang="en-US" b="1" dirty="0" err="1"/>
              <a:t>DataFrames</a:t>
            </a:r>
            <a:r>
              <a:rPr lang="en-US" dirty="0"/>
              <a:t>)</a:t>
            </a:r>
          </a:p>
          <a:p>
            <a:pPr lvl="1" indent="0">
              <a:buNone/>
            </a:pPr>
            <a:r>
              <a:rPr lang="en-US" dirty="0"/>
              <a:t>Many operations to manipulate and combine tables/series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Relational Databases</a:t>
            </a:r>
          </a:p>
          <a:p>
            <a:pPr lvl="1" indent="0">
              <a:buNone/>
            </a:pPr>
            <a:r>
              <a:rPr lang="en-US" dirty="0"/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9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Next Few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lvl="1" indent="0">
              <a:buNone/>
            </a:pPr>
            <a:r>
              <a:rPr lang="en-US" b="0" dirty="0">
                <a:solidFill>
                  <a:schemeClr val="tx2"/>
                </a:solidFill>
              </a:rPr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/>
              <a:t>Series, Tables (also called </a:t>
            </a:r>
            <a:r>
              <a:rPr lang="en-US" b="1" dirty="0" err="1"/>
              <a:t>DataFrames</a:t>
            </a:r>
            <a:r>
              <a:rPr lang="en-US" dirty="0"/>
              <a:t>)</a:t>
            </a:r>
          </a:p>
          <a:p>
            <a:pPr lvl="1" indent="0">
              <a:buNone/>
            </a:pPr>
            <a:r>
              <a:rPr lang="en-US" dirty="0"/>
              <a:t>Many operations to manipulate and combine tables/series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Relational Databases</a:t>
            </a:r>
          </a:p>
          <a:p>
            <a:pPr lvl="1" indent="0">
              <a:buNone/>
            </a:pPr>
            <a:r>
              <a:rPr lang="en-US" dirty="0"/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Numeric &amp; scientific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third-party packages available for numerical and scientific computing</a:t>
            </a:r>
          </a:p>
          <a:p>
            <a:r>
              <a:rPr lang="en-US" dirty="0"/>
              <a:t>These include: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 err="1"/>
              <a:t>NumPy</a:t>
            </a:r>
            <a:r>
              <a:rPr lang="en-US" b="0" dirty="0"/>
              <a:t>/</a:t>
            </a:r>
            <a:r>
              <a:rPr lang="en-US" b="0" dirty="0" err="1"/>
              <a:t>SciPy</a:t>
            </a:r>
            <a:r>
              <a:rPr lang="en-US" b="0" dirty="0"/>
              <a:t> – numerical and scientific function libraries.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numba</a:t>
            </a:r>
            <a:r>
              <a:rPr lang="en-US" b="0" dirty="0"/>
              <a:t> – Python compiler that support JIT compilation.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ALGLIB – numerical analysis library.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pandas – high-performance data structures and data analysis tools.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pyGSL</a:t>
            </a:r>
            <a:r>
              <a:rPr lang="en-US" b="0" dirty="0"/>
              <a:t> – Python interface for GNU Scientific Library.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ScientificPython</a:t>
            </a:r>
            <a:r>
              <a:rPr lang="en-US" b="0" dirty="0"/>
              <a:t> – collection of scientific computing modules.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Many, many thanks to: FSU CIS4930</a:t>
            </a:r>
          </a:p>
        </p:txBody>
      </p:sp>
    </p:spTree>
    <p:extLst>
      <p:ext uri="{BB962C8B-B14F-4D97-AF65-F5344CB8AC3E}">
        <p14:creationId xmlns:p14="http://schemas.microsoft.com/office/powerpoint/2010/main" val="10020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and friends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far, the most commonly used packages are those in the </a:t>
            </a:r>
            <a:r>
              <a:rPr lang="en-US" dirty="0" err="1"/>
              <a:t>NumPy</a:t>
            </a:r>
            <a:r>
              <a:rPr lang="en-US" dirty="0"/>
              <a:t> stack.  These packages include: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 err="1"/>
              <a:t>NumPy</a:t>
            </a:r>
            <a:r>
              <a:rPr lang="en-US" b="0" dirty="0"/>
              <a:t>: similar functionality as </a:t>
            </a:r>
            <a:r>
              <a:rPr lang="en-US" b="0" dirty="0" err="1"/>
              <a:t>Matlab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SciPy</a:t>
            </a:r>
            <a:r>
              <a:rPr lang="en-US" b="0" dirty="0"/>
              <a:t>: integrates many other packages like </a:t>
            </a:r>
            <a:r>
              <a:rPr lang="en-US" b="0" dirty="0" err="1"/>
              <a:t>NumPy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Matplotlib</a:t>
            </a:r>
            <a:r>
              <a:rPr lang="en-US" b="0" dirty="0"/>
              <a:t> &amp; </a:t>
            </a:r>
            <a:r>
              <a:rPr lang="en-US" b="0" dirty="0" err="1"/>
              <a:t>Seaborn</a:t>
            </a:r>
            <a:r>
              <a:rPr lang="en-US" b="0" dirty="0"/>
              <a:t> – plotting libraries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iPython</a:t>
            </a:r>
            <a:r>
              <a:rPr lang="en-US" b="0" dirty="0"/>
              <a:t> via </a:t>
            </a:r>
            <a:r>
              <a:rPr lang="en-US" b="0" dirty="0" err="1"/>
              <a:t>Jupyter</a:t>
            </a:r>
            <a:r>
              <a:rPr lang="en-US" b="0" dirty="0"/>
              <a:t> – interactive computing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Pandas – data analysis library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SymPy</a:t>
            </a:r>
            <a:r>
              <a:rPr lang="en-US" b="0" dirty="0"/>
              <a:t> – symbolic computation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33727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00" y="2034381"/>
            <a:ext cx="7264400" cy="3810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02313" y="4706911"/>
            <a:ext cx="3385071" cy="1720840"/>
            <a:chOff x="602313" y="4706911"/>
            <a:chExt cx="3385071" cy="17208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364105" y="4706911"/>
              <a:ext cx="629587" cy="1304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558977" y="4706911"/>
              <a:ext cx="2428407" cy="1304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798820" y="5410199"/>
              <a:ext cx="2188564" cy="6008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02313" y="5966086"/>
              <a:ext cx="2569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Today/next class</a:t>
              </a:r>
              <a:endParaRPr lang="en-US" sz="24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from Continuum Analytics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59000" y="4706911"/>
            <a:ext cx="1943308" cy="1565835"/>
            <a:chOff x="4859000" y="4706911"/>
            <a:chExt cx="1943308" cy="156583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5809417" y="4706911"/>
              <a:ext cx="438983" cy="1137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859000" y="5811081"/>
              <a:ext cx="1943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Later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98820" y="3266092"/>
            <a:ext cx="7081520" cy="1200329"/>
            <a:chOff x="1798820" y="3266092"/>
            <a:chExt cx="7081520" cy="1200329"/>
          </a:xfrm>
        </p:grpSpPr>
        <p:cxnSp>
          <p:nvCxnSpPr>
            <p:cNvPr id="25" name="Straight Arrow Connector 24"/>
            <p:cNvCxnSpPr/>
            <p:nvPr/>
          </p:nvCxnSpPr>
          <p:spPr>
            <a:xfrm flipH="1">
              <a:off x="5188289" y="3567659"/>
              <a:ext cx="2177438" cy="6291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162300" y="3266092"/>
              <a:ext cx="17180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Mid- &amp; Late-semester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3352800" y="3482039"/>
              <a:ext cx="4012927" cy="714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1798820" y="3387797"/>
              <a:ext cx="5566907" cy="7957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95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Among other things, </a:t>
            </a:r>
            <a:r>
              <a:rPr lang="en-US" dirty="0" err="1"/>
              <a:t>NumPy</a:t>
            </a:r>
            <a:r>
              <a:rPr lang="en-US" dirty="0"/>
              <a:t> contains: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Sophisticated (broadcasting/universal) functions.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Tools for integrating C/C++ and Fortran code.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Useful linear algebra, Fourier transform, and random number capabilities, etc.</a:t>
            </a:r>
          </a:p>
          <a:p>
            <a:endParaRPr lang="en-US" dirty="0"/>
          </a:p>
          <a:p>
            <a:r>
              <a:rPr lang="en-US" dirty="0"/>
              <a:t>Besides its obvious scientific uses, </a:t>
            </a:r>
            <a:r>
              <a:rPr lang="en-US" dirty="0" err="1"/>
              <a:t>NumPy</a:t>
            </a:r>
            <a:r>
              <a:rPr lang="en-US" dirty="0"/>
              <a:t> can also be used as an efficient multi-dimensional container of generic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85" y="5315258"/>
            <a:ext cx="2676629" cy="1505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19476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ndarray</a:t>
            </a:r>
            <a:r>
              <a:rPr lang="en-US" dirty="0"/>
              <a:t> object: an </a:t>
            </a:r>
            <a:r>
              <a:rPr lang="en-US" i="1" dirty="0"/>
              <a:t>n</a:t>
            </a:r>
            <a:r>
              <a:rPr lang="en-US" dirty="0"/>
              <a:t>-dimensional array of homogeneous data types, with many operations being performed in compiled code for performance </a:t>
            </a:r>
          </a:p>
          <a:p>
            <a:r>
              <a:rPr lang="en-US" dirty="0"/>
              <a:t>Several important differences between </a:t>
            </a:r>
            <a:r>
              <a:rPr lang="en-US" dirty="0" err="1"/>
              <a:t>NumPy</a:t>
            </a:r>
            <a:r>
              <a:rPr lang="en-US" dirty="0"/>
              <a:t> arrays and the standard Python sequences: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 err="1"/>
              <a:t>NumPy</a:t>
            </a:r>
            <a:r>
              <a:rPr lang="en-US" b="0" dirty="0"/>
              <a:t> arrays have a fixed size. Modifying the size means creating a new array.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NumPy</a:t>
            </a:r>
            <a:r>
              <a:rPr lang="en-US" b="0" dirty="0"/>
              <a:t> arrays must be of the same data type, but this can include Python objects </a:t>
            </a:r>
            <a:r>
              <a:rPr lang="mr-IN" b="0" dirty="0"/>
              <a:t>–</a:t>
            </a:r>
            <a:r>
              <a:rPr lang="en-US" b="0" dirty="0"/>
              <a:t> may not get performance benefits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More efficient mathematical operations than built-in sequence types.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369121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datatypes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Wider variety of data types than are built-in to the Python language by default. </a:t>
            </a:r>
          </a:p>
          <a:p>
            <a:r>
              <a:rPr lang="en-US" dirty="0"/>
              <a:t>Defined by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numpy.dtype</a:t>
            </a:r>
            <a:r>
              <a:rPr lang="en-US" dirty="0"/>
              <a:t> class and include: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/>
              <a:t>intc</a:t>
            </a:r>
            <a:r>
              <a:rPr lang="en-US" b="0" dirty="0"/>
              <a:t> (same as a C integer) and </a:t>
            </a:r>
            <a:r>
              <a:rPr lang="en-US" b="0" dirty="0" err="1"/>
              <a:t>intp</a:t>
            </a:r>
            <a:r>
              <a:rPr lang="en-US" b="0" dirty="0"/>
              <a:t> (used for indexing)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int8, int16, int32, int64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uint8, uint16, uint32, uint64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float16, float32, float64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complex64, complex128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bool_, </a:t>
            </a:r>
            <a:r>
              <a:rPr lang="en-US" b="0" dirty="0" err="1"/>
              <a:t>int</a:t>
            </a:r>
            <a:r>
              <a:rPr lang="en-US" b="0" dirty="0"/>
              <a:t>_, float_, complex_ are shorthand for defaults. </a:t>
            </a:r>
            <a:endParaRPr lang="en-US" dirty="0"/>
          </a:p>
          <a:p>
            <a:r>
              <a:rPr lang="en-US" dirty="0"/>
              <a:t>These can be used as functions to cast literals or sequence types, as well as arguments to </a:t>
            </a:r>
            <a:r>
              <a:rPr lang="en-US" dirty="0" err="1"/>
              <a:t>NumPy</a:t>
            </a:r>
            <a:r>
              <a:rPr lang="en-US" dirty="0"/>
              <a:t> functions that accept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dtype</a:t>
            </a:r>
            <a:r>
              <a:rPr lang="en-US" dirty="0"/>
              <a:t> keyword argument.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41669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200" y="1734044"/>
            <a:ext cx="8072203" cy="43219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numpy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as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np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np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float32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1.0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y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_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y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array([1, 2, 4])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z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dtype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uint8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z </a:t>
            </a:r>
            <a:br>
              <a:rPr lang="en-US" dirty="0">
                <a:solidFill>
                  <a:schemeClr val="accent4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</a:rPr>
              <a:t>array([0, 1, 2], 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</a:rPr>
              <a:t>=uint8)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z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chemeClr val="accent4"/>
                </a:solidFill>
                <a:latin typeface="Courier New" panose="02070309020205020404" pitchFamily="49" charset="0"/>
              </a:rPr>
            </a:b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</a:rPr>
              <a:t>('uint8')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datatypes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1595606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couple of mechanisms for creating arrays in </a:t>
            </a:r>
            <a:r>
              <a:rPr lang="en-US" dirty="0" err="1"/>
              <a:t>NumPy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/>
              <a:t>Conversion from other Python structures (e.g., lists, tuples)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Any sequence-like data can be mapped to a </a:t>
            </a:r>
            <a:r>
              <a:rPr lang="en-US" dirty="0" err="1"/>
              <a:t>ndarray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Built-in </a:t>
            </a:r>
            <a:r>
              <a:rPr lang="en-US" b="0" dirty="0" err="1"/>
              <a:t>NumPy</a:t>
            </a:r>
            <a:r>
              <a:rPr lang="en-US" b="0" dirty="0"/>
              <a:t> array creation (e.g., 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</a:rPr>
              <a:t>arange</a:t>
            </a:r>
            <a:r>
              <a:rPr lang="en-US" b="0" dirty="0"/>
              <a:t>, 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ones</a:t>
            </a:r>
            <a:r>
              <a:rPr lang="en-US" b="0" dirty="0"/>
              <a:t>, 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zeros</a:t>
            </a:r>
            <a:r>
              <a:rPr lang="en-US" b="0" dirty="0"/>
              <a:t>, etc.)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Create arrays with all zeros, all ones, increasing numbers from 0 to 1 etc.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Reading arrays from disk, either from standard or custom formats (e.g., reading in from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415419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any numerical data that is stored in an array-like container can be converted to an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ndarray</a:t>
            </a:r>
            <a:r>
              <a:rPr lang="en-US" dirty="0"/>
              <a:t> through use of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array() </a:t>
            </a:r>
            <a:r>
              <a:rPr lang="en-US" dirty="0"/>
              <a:t>function. The most obvious examples are sequence types like lists and tuples.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3256295"/>
            <a:ext cx="8072203" cy="3091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([[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0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arrays from scratch in </a:t>
            </a:r>
            <a:r>
              <a:rPr lang="en-US" dirty="0" err="1"/>
              <a:t>NumPy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zeros(shape)</a:t>
            </a:r>
            <a:r>
              <a:rPr lang="mr-IN" b="0" dirty="0"/>
              <a:t>–</a:t>
            </a:r>
            <a:r>
              <a:rPr lang="en-US" b="0" dirty="0"/>
              <a:t> creates an array filled with 0 values with the specified shape. The default 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</a:rPr>
              <a:t>dtype</a:t>
            </a:r>
            <a:r>
              <a:rPr lang="en-US" b="0" dirty="0"/>
              <a:t> is 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float64</a:t>
            </a:r>
            <a:r>
              <a:rPr lang="en-US" b="0" dirty="0"/>
              <a:t>.</a:t>
            </a:r>
            <a:br>
              <a:rPr lang="en-US" b="0" dirty="0"/>
            </a:br>
            <a:endParaRPr lang="en-US" b="0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ones(shape)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creates an array filled with 1 values.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 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</a:rPr>
              <a:t>arange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like Python’s built-in 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range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53796" y="2953065"/>
            <a:ext cx="8072203" cy="6429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pt-BR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pt-BR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pt-BR" dirty="0" err="1">
                <a:solidFill>
                  <a:srgbClr val="FFFFFF"/>
                </a:solidFill>
                <a:latin typeface="Courier New" panose="02070309020205020404" pitchFamily="49" charset="0"/>
              </a:rPr>
              <a:t>zeros</a:t>
            </a:r>
            <a:r>
              <a:rPr lang="pt-BR" b="1" dirty="0">
                <a:solidFill>
                  <a:srgbClr val="FFCC00"/>
                </a:solidFill>
                <a:latin typeface="Courier New" panose="02070309020205020404" pitchFamily="49" charset="0"/>
              </a:rPr>
              <a:t>((</a:t>
            </a:r>
            <a:r>
              <a:rPr lang="pt-BR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pt-BR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pt-BR" b="1" dirty="0">
                <a:solidFill>
                  <a:srgbClr val="FFCC00"/>
                </a:solidFill>
                <a:latin typeface="Courier New" panose="02070309020205020404" pitchFamily="49" charset="0"/>
              </a:rPr>
              <a:t>))</a:t>
            </a:r>
            <a:r>
              <a:rPr lang="pt-BR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pt-BR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([[ 0., 0., 0.], [ 0., 0., 0.]]) 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3796" y="4541136"/>
            <a:ext cx="8072203" cy="20020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array([0, 1, 2, 3, 4, 5, 6, 7, 8, 9])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dtype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float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array([ 2., 3., 4., 5., 6., 7., 8., 9.])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array([ 2. , 2.2, 2.4, 2.6, 2.8])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34205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linspace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mr-IN" dirty="0"/>
              <a:t>–</a:t>
            </a:r>
            <a:r>
              <a:rPr lang="en-US" dirty="0"/>
              <a:t> creates arrays with a specified number of elements, and spaced equally between the specified beginning and end values.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(shape)</a:t>
            </a:r>
            <a:r>
              <a:rPr lang="en-US" dirty="0"/>
              <a:t> – creates arrays with random floats over the interval [0,1).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1097" y="4460320"/>
            <a:ext cx="8072203" cy="20020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array([[ 0.75688597, 0.41759916, 0.35007419],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[ 0.77164187, 0.05869089, 0.98792864]])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1097" y="2831230"/>
            <a:ext cx="8072203" cy="7501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linspace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4.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array([ 1. , 1.6, 2.2, 2.8, 3.4, 4. 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5302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3695075" cy="1371600"/>
          </a:xfrm>
        </p:spPr>
        <p:txBody>
          <a:bodyPr/>
          <a:lstStyle/>
          <a:p>
            <a:r>
              <a:rPr lang="en-US"/>
              <a:t>Numpy</a:t>
            </a:r>
            <a:r>
              <a:rPr lang="en-US" dirty="0"/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020518" cy="4373563"/>
          </a:xfrm>
        </p:spPr>
        <p:txBody>
          <a:bodyPr/>
          <a:lstStyle/>
          <a:p>
            <a:r>
              <a:rPr lang="en-US" dirty="0"/>
              <a:t>Printing an array can be done with the print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statement (Python 2)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function (Python 3)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42610" y="538715"/>
            <a:ext cx="5213272" cy="58874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numpy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as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np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(a)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[0 1 2]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array([0, 1, 2])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reshape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(b)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[[0 1 2]  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[3 4 5]  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[6 7 8]]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c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reshape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(c)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[[[0 1]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[2 3]]  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[[4 5]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[6 7]]]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[FSU]</a:t>
            </a:r>
          </a:p>
        </p:txBody>
      </p:sp>
    </p:spTree>
    <p:extLst>
      <p:ext uri="{BB962C8B-B14F-4D97-AF65-F5344CB8AC3E}">
        <p14:creationId xmlns:p14="http://schemas.microsoft.com/office/powerpoint/2010/main" val="96502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Single-dimension indexing is accomplished as usual.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Multi-dimensional arrays support multi-dimensional indexing.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0978" y="2188562"/>
            <a:ext cx="8072203" cy="16489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2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[-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8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5988" y="4477949"/>
            <a:ext cx="8072203" cy="15559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shape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now x is 2-dimensional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8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,-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9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fewer dimensions to index will result in a subarray: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means that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x[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, j] == x[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][j] </a:t>
            </a:r>
            <a:r>
              <a:rPr lang="en-US" dirty="0"/>
              <a:t>but the second method is less efficient.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188567"/>
            <a:ext cx="8072203" cy="1660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shape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array([0, 1, 2, 3, 4])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Slicing is possible just as it is for typical Python sequences: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188567"/>
            <a:ext cx="8072203" cy="322163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array([2, 3, 4])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[:-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array([0, 1, 2])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array([1, 3, 5])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y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reshape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,::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array([[ 7, 10, 13], [21, 24, 27]])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7063"/>
            <a:ext cx="5791200" cy="1371600"/>
          </a:xfrm>
        </p:spPr>
        <p:txBody>
          <a:bodyPr/>
          <a:lstStyle/>
          <a:p>
            <a:r>
              <a:rPr lang="en-US"/>
              <a:t>Array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890"/>
            <a:ext cx="7620000" cy="4373563"/>
          </a:xfrm>
        </p:spPr>
        <p:txBody>
          <a:bodyPr/>
          <a:lstStyle/>
          <a:p>
            <a:r>
              <a:rPr lang="en-US" dirty="0"/>
              <a:t>Basic operations apply element-wise. The result is a new array with the resultant elements.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068647"/>
            <a:ext cx="8072203" cy="4537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b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array([0, 2, 4, 6, 8])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array([0, 0, 0, 0, 0])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**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array([ 0,  1,  4,  9, 16])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array([False, False, False, False,  True],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dtype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=bool)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sin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array([ 0., 8.41470985, 9.09297427, 1.41120008, -7.56802495])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array([ 0,  1,  4,  9, 16])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6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020518" cy="4373563"/>
          </a:xfrm>
        </p:spPr>
        <p:txBody>
          <a:bodyPr/>
          <a:lstStyle/>
          <a:p>
            <a:r>
              <a:rPr lang="en-US" dirty="0"/>
              <a:t>Since multiplication is done element-wise, you need to specifically perform a dot product to perform matrix multiplication.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444433" y="1602620"/>
            <a:ext cx="5213272" cy="49733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zeros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reshape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array([[ 0.,  0.],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       [ 0.,  0.]])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arange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).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reshape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b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array([[0, 1],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       [2, 3]])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b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array([[ 0.,  0.],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       [ 0.,  3.]])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dot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b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array([[ 0.,  1.],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       [ 2.,  3.]])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2667078" cy="4373563"/>
          </a:xfrm>
        </p:spPr>
        <p:txBody>
          <a:bodyPr/>
          <a:lstStyle/>
          <a:p>
            <a:r>
              <a:rPr lang="en-US" dirty="0"/>
              <a:t>There are also some built-in methods of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ndarray</a:t>
            </a:r>
            <a:r>
              <a:rPr lang="en-US" dirty="0"/>
              <a:t> objects.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Universal functions which may also be applied include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exp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add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sin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cos</a:t>
            </a:r>
            <a:r>
              <a:rPr lang="en-US" dirty="0"/>
              <a:t>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04393" y="1558243"/>
            <a:ext cx="5213272" cy="49733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array([[ 0.68166391, 0.98943098, 0.69361582],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[ 0.78888081, 0.62197125, 0.40517936]])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sum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4.1807421388722164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min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0.4051793610379143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axis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array([ 0.78888081, 0.98943098, 0.69361582])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min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axis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array([ 0.68166391, 0.40517936])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1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2750695" cy="1371600"/>
          </a:xfrm>
        </p:spPr>
        <p:txBody>
          <a:bodyPr>
            <a:normAutofit/>
          </a:bodyPr>
          <a:lstStyle/>
          <a:p>
            <a:r>
              <a:rPr lang="en-US" sz="2800" dirty="0"/>
              <a:t>Array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2345961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array shape can be manipulated by a number of methods.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resize(size)</a:t>
            </a:r>
            <a:r>
              <a:rPr lang="en-US" dirty="0"/>
              <a:t> will modify an array in place.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reshape(size)</a:t>
            </a:r>
            <a:r>
              <a:rPr lang="en-US" dirty="0"/>
              <a:t> will return a copy of the array with a new shape.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116704" y="376537"/>
            <a:ext cx="5798513" cy="63493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floor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)))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(a)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[[ 9. 8. 7. 9.]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[ 7. 5. 9. 7.]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[ 8. 2. 7. 5.]]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shape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(3, 4)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ravel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array([ 9., 8., 7., 9., 7., 5., 9., 7., 8., 2., 7., 5.])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shape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(a)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[[ 9. 8.]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[ 7. 9.]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[ 7. 5.]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[ 9. 7.]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[ 8. 2.]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[ 7. 5.]]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transpose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array([[ 9., 7., 7., 9., 8., 7.],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[ 8., 9., 5., 7., 2., 5.]])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81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3335712" cy="4373563"/>
          </a:xfrm>
        </p:spPr>
        <p:txBody>
          <a:bodyPr/>
          <a:lstStyle/>
          <a:p>
            <a:r>
              <a:rPr lang="en-US" dirty="0"/>
              <a:t>One of the most common reasons for using the </a:t>
            </a:r>
            <a:r>
              <a:rPr lang="en-US" dirty="0" err="1"/>
              <a:t>NumPy</a:t>
            </a:r>
            <a:r>
              <a:rPr lang="en-US" dirty="0"/>
              <a:t> package is its linear algebra module. </a:t>
            </a:r>
          </a:p>
          <a:p>
            <a:endParaRPr lang="en-US" dirty="0"/>
          </a:p>
          <a:p>
            <a:r>
              <a:rPr lang="en-US" dirty="0"/>
              <a:t>It’s like </a:t>
            </a:r>
            <a:r>
              <a:rPr lang="en-US" dirty="0" err="1"/>
              <a:t>Matlab</a:t>
            </a:r>
            <a:r>
              <a:rPr lang="en-US" dirty="0"/>
              <a:t>, but free!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13123" y="2420875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3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72393" y="1842994"/>
            <a:ext cx="4833249" cy="41927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numpy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numpy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linalg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>
                <a:solidFill>
                  <a:srgbClr val="FFFFFF"/>
                </a:solidFill>
                <a:latin typeface="Courier New" panose="02070309020205020404" pitchFamily="49" charset="0"/>
              </a:rPr>
              <a:t>              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3.0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4.0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(a)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[[ 1. 2.]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[ 3. 4.]]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transpose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array([[ 1., 3.],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[ 2., 4.]])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inv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inverse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array([[-2. , 1. 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[ 1.5, -0.5]])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9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76670"/>
          </a:xfrm>
        </p:spPr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80872" y="2967335"/>
            <a:ext cx="418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(We’ll talk about this stuff </a:t>
            </a:r>
            <a:r>
              <a:rPr lang="en-US" i="1" dirty="0"/>
              <a:t>as needed</a:t>
            </a:r>
            <a:r>
              <a:rPr lang="en-US" dirty="0"/>
              <a:t> in the March/April machine learning and statistics lectures.)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4873" y="929388"/>
            <a:ext cx="8610770" cy="572624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u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eye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unit 2x2 matrix; "eye" represents "I"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u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array([[ 1., 0.],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[ 0., 1.]]) </a:t>
            </a:r>
          </a:p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j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0.0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dot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matrix product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array([[-1., 0.],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[ 0., -1.]])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trace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u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trace (sum of elements on diagonal)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2.0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y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array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([[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5.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7.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]])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solve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solve linear matrix equation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array([[-3.],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[ 4.]])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eig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j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get eigenvalues/eigenvectors of matrix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(array([ 0.+1.j, 0.-1.j]),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array([[ 0.70710678+0.j, 0.70710678+0.j],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        [ 0.00000000-0.70710678j, 0.00000000+0.70710678j]]))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9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SciPy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its own words: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</a:t>
            </a:r>
            <a:r>
              <a:rPr lang="en-US" dirty="0" err="1"/>
              <a:t>SciPy</a:t>
            </a:r>
            <a:r>
              <a:rPr lang="en-US" dirty="0"/>
              <a:t> contains various tools and functions for solving common problems in </a:t>
            </a:r>
            <a:r>
              <a:rPr lang="en-US" dirty="0">
                <a:solidFill>
                  <a:schemeClr val="tx2"/>
                </a:solidFill>
              </a:rPr>
              <a:t>scientific</a:t>
            </a:r>
            <a:r>
              <a:rPr lang="en-US" dirty="0"/>
              <a:t> computing.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316" y="2484770"/>
            <a:ext cx="72998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SciPy</a:t>
            </a:r>
            <a:r>
              <a:rPr lang="en-US" sz="2000" dirty="0"/>
              <a:t> is a collection of mathematical algorithms and convenience functions </a:t>
            </a:r>
            <a:r>
              <a:rPr lang="en-US" sz="2000" dirty="0">
                <a:solidFill>
                  <a:schemeClr val="tx2"/>
                </a:solidFill>
              </a:rPr>
              <a:t>built on the </a:t>
            </a:r>
            <a:r>
              <a:rPr lang="en-US" sz="2000" dirty="0" err="1">
                <a:solidFill>
                  <a:schemeClr val="tx2"/>
                </a:solidFill>
              </a:rPr>
              <a:t>NumPy</a:t>
            </a:r>
            <a:r>
              <a:rPr lang="en-US" sz="2000" dirty="0">
                <a:solidFill>
                  <a:schemeClr val="tx2"/>
                </a:solidFill>
              </a:rPr>
              <a:t> extension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/>
              <a:t>of Python. It adds significant power to the interactive Python session by providing the user with high-level commands and classes for manipulating and visualizing data.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345" y="192959"/>
            <a:ext cx="2093330" cy="20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06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SciPY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SciPy</a:t>
            </a:r>
            <a:r>
              <a:rPr lang="en-US" dirty="0"/>
              <a:t> gives you access to a ton of specialized mathematical functionality.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Just know it exists.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We won’t use it much in this class.</a:t>
            </a:r>
          </a:p>
          <a:p>
            <a:r>
              <a:rPr lang="en-US" dirty="0"/>
              <a:t>Some functionality: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Special mathematical functions (</a:t>
            </a:r>
            <a:r>
              <a:rPr lang="en-US" b="0" dirty="0" err="1"/>
              <a:t>scipy.special</a:t>
            </a:r>
            <a:r>
              <a:rPr lang="en-US" b="0" dirty="0"/>
              <a:t>) -- elliptic, </a:t>
            </a:r>
            <a:r>
              <a:rPr lang="en-US" b="0" dirty="0" err="1"/>
              <a:t>bessel</a:t>
            </a:r>
            <a:r>
              <a:rPr lang="en-US" b="0" dirty="0"/>
              <a:t>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Integration (</a:t>
            </a:r>
            <a:r>
              <a:rPr lang="en-US" b="0" dirty="0" err="1"/>
              <a:t>scipy.integrate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Optimization (</a:t>
            </a:r>
            <a:r>
              <a:rPr lang="en-US" b="0" dirty="0" err="1"/>
              <a:t>scipy.optimize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Interpolation (</a:t>
            </a:r>
            <a:r>
              <a:rPr lang="en-US" b="0" dirty="0" err="1"/>
              <a:t>scipy.interpolate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Fourier Transforms (</a:t>
            </a:r>
            <a:r>
              <a:rPr lang="en-US" b="0" dirty="0" err="1"/>
              <a:t>scipy.fftpack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Signal Processing (</a:t>
            </a:r>
            <a:r>
              <a:rPr lang="en-US" b="0" dirty="0" err="1"/>
              <a:t>scipy.signal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Algebra (</a:t>
            </a:r>
            <a:r>
              <a:rPr lang="en-US" b="0" dirty="0" err="1"/>
              <a:t>scipy.linalg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Compressed Sparse Graph Routines (</a:t>
            </a:r>
            <a:r>
              <a:rPr lang="en-US" b="0" dirty="0" err="1"/>
              <a:t>scipy.sparse.csgraph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Spatial data structures and algorithms (</a:t>
            </a:r>
            <a:r>
              <a:rPr lang="en-US" b="0" dirty="0" err="1"/>
              <a:t>scipy.spatial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Statistics (</a:t>
            </a:r>
            <a:r>
              <a:rPr lang="en-US" b="0" dirty="0" err="1"/>
              <a:t>scipy.stats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Multidimensional image processing (</a:t>
            </a:r>
            <a:r>
              <a:rPr lang="en-US" b="0" dirty="0" err="1"/>
              <a:t>scipy.ndimage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Data IO (</a:t>
            </a:r>
            <a:r>
              <a:rPr lang="en-US" b="0" dirty="0" err="1"/>
              <a:t>scipy.io</a:t>
            </a:r>
            <a:r>
              <a:rPr lang="en-US" b="0" dirty="0"/>
              <a:t>) </a:t>
            </a:r>
            <a:r>
              <a:rPr lang="mr-IN" b="0" dirty="0"/>
              <a:t>–</a:t>
            </a:r>
            <a:r>
              <a:rPr lang="en-US" b="0" dirty="0"/>
              <a:t> overlaps with pandas, covers some other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dirty="0" err="1"/>
              <a:t>SciPy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can’t possibly tour all of the SciPy library and, even if we did, it might be a little boring.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Often, you’ll be able to find higher-level modules that will work around your need to directly call low-level </a:t>
            </a:r>
            <a:r>
              <a:rPr lang="en-US" b="0" dirty="0" err="1"/>
              <a:t>SciPy</a:t>
            </a:r>
            <a:r>
              <a:rPr lang="en-US" b="0" dirty="0"/>
              <a:t> functions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Say you want to compute an integral: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89329" y="4091046"/>
            <a:ext cx="6134793" cy="2177646"/>
            <a:chOff x="1489329" y="4091046"/>
            <a:chExt cx="6134793" cy="21776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5453" y="4091046"/>
              <a:ext cx="3168669" cy="21776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489329" y="4575184"/>
                  <a:ext cx="2513046" cy="12093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329" y="4575184"/>
                  <a:ext cx="2513046" cy="120937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Scipy.integrate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 function object – </a:t>
                </a:r>
                <a:r>
                  <a:rPr lang="en-US" dirty="0" err="1">
                    <a:latin typeface="Courier" charset="0"/>
                    <a:ea typeface="Courier" charset="0"/>
                    <a:cs typeface="Courier" charset="0"/>
                  </a:rPr>
                  <a:t>np.sin</a:t>
                </a:r>
                <a:r>
                  <a:rPr lang="en-US" dirty="0"/>
                  <a:t> defines the sin function for us.</a:t>
                </a:r>
              </a:p>
              <a:p>
                <a:r>
                  <a:rPr lang="en-US" dirty="0"/>
                  <a:t>We can compute the definite integral from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using the quad function.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3339852"/>
            <a:ext cx="8164995" cy="27282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 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scipy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integrate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quad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sin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pi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(res)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(2.0, 2.220446049250313e-14)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2 with a very small error margin!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 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scipy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integrate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quad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sin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-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inf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+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inf</a:t>
            </a: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(res)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(0.0, 0.0)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Integral does not converge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7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Scipy.integrate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we don’t have a function object, we only have some 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 samples that “define” our function.</a:t>
            </a:r>
          </a:p>
          <a:p>
            <a:r>
              <a:rPr lang="en-US" dirty="0"/>
              <a:t>We can estimate the integral using the trapezoidal rule.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971331"/>
            <a:ext cx="8224956" cy="36243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sample_x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linspace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pi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sample_y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sin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Creating 1,000 samples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result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scipy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integrate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trapz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(result)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1.99999835177 </a:t>
            </a:r>
          </a:p>
          <a:p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sample_x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linspace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pi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1000000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sample_y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np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sin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i="1" dirty="0">
                <a:solidFill>
                  <a:srgbClr val="00FF00"/>
                </a:solidFill>
                <a:latin typeface="Courier New" panose="02070309020205020404" pitchFamily="49" charset="0"/>
              </a:rPr>
              <a:t># Creating 1,000,000 samples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result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scipy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integrate</a:t>
            </a:r>
            <a:r>
              <a:rPr lang="en-US" b="1" dirty="0" err="1">
                <a:solidFill>
                  <a:srgbClr val="FFCC0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trapz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sample_y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 New" panose="02070309020205020404" pitchFamily="49" charset="0"/>
              </a:rPr>
              <a:t>sample_x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&gt;&gt;&gt;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(result) </a:t>
            </a:r>
            <a:b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2.0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1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up: First Part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Shift thinking from imperative coding to operations on datasets</a:t>
            </a: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 err="1">
                <a:ea typeface="Courier New" charset="0"/>
                <a:cs typeface="Courier New" charset="0"/>
              </a:rPr>
              <a:t>Numpy</a:t>
            </a:r>
            <a:r>
              <a:rPr lang="en-US" dirty="0">
                <a:ea typeface="Courier New" charset="0"/>
                <a:cs typeface="Courier New" charset="0"/>
              </a:rPr>
              <a:t>: A low-level abstraction that gives us really fast multi-dimensional arrays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Next class: 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Pandas: Higher-level tabular abstraction and operations to manipulate and combine tables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Reading Homework focuses on Pandas and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14951</TotalTime>
  <Words>7962</Words>
  <Application>Microsoft Macintosh PowerPoint</Application>
  <PresentationFormat>On-screen Show (4:3)</PresentationFormat>
  <Paragraphs>686</Paragraphs>
  <Slides>66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Arial Black</vt:lpstr>
      <vt:lpstr>Calibri</vt:lpstr>
      <vt:lpstr>Cambria Math</vt:lpstr>
      <vt:lpstr>Courier</vt:lpstr>
      <vt:lpstr>Courier New</vt:lpstr>
      <vt:lpstr>Helvetica Neue</vt:lpstr>
      <vt:lpstr>Essential</vt:lpstr>
      <vt:lpstr>Introduction to  Data Science</vt:lpstr>
      <vt:lpstr>Announcements</vt:lpstr>
      <vt:lpstr>Today’s Lecture (Continuation of Lec #3)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…</vt:lpstr>
      <vt:lpstr>Next Up: NumPy, Scipy, And DataFrames</vt:lpstr>
      <vt:lpstr>Next Few classes</vt:lpstr>
      <vt:lpstr>Next Few classes</vt:lpstr>
      <vt:lpstr>Numeric &amp; scientific applications</vt:lpstr>
      <vt:lpstr>NumPy and friends</vt:lpstr>
      <vt:lpstr>The Numpy Stack</vt:lpstr>
      <vt:lpstr>numpy</vt:lpstr>
      <vt:lpstr>numpy</vt:lpstr>
      <vt:lpstr>Numpy datatypes</vt:lpstr>
      <vt:lpstr>Numpy datatypes</vt:lpstr>
      <vt:lpstr>Numpy arrays</vt:lpstr>
      <vt:lpstr>Numpy arrays</vt:lpstr>
      <vt:lpstr>Numpy arrays</vt:lpstr>
      <vt:lpstr>Numpy arrays</vt:lpstr>
      <vt:lpstr>Numpy arrays</vt:lpstr>
      <vt:lpstr>indexing</vt:lpstr>
      <vt:lpstr>indexing</vt:lpstr>
      <vt:lpstr>indexing</vt:lpstr>
      <vt:lpstr>Array operations</vt:lpstr>
      <vt:lpstr>Array operations</vt:lpstr>
      <vt:lpstr>Array operations</vt:lpstr>
      <vt:lpstr>Array operations</vt:lpstr>
      <vt:lpstr>Linear algebra</vt:lpstr>
      <vt:lpstr>Linear algebra</vt:lpstr>
      <vt:lpstr>SciPy?</vt:lpstr>
      <vt:lpstr>SciPY</vt:lpstr>
      <vt:lpstr>One SciPy Example</vt:lpstr>
      <vt:lpstr>Scipy.integrate</vt:lpstr>
      <vt:lpstr>Scipy.integrate</vt:lpstr>
      <vt:lpstr>Wrap up: First Part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1887</cp:revision>
  <cp:lastPrinted>2019-09-02T19:28:14Z</cp:lastPrinted>
  <dcterms:created xsi:type="dcterms:W3CDTF">2013-03-05T15:39:19Z</dcterms:created>
  <dcterms:modified xsi:type="dcterms:W3CDTF">2020-09-10T23:00:20Z</dcterms:modified>
</cp:coreProperties>
</file>